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0" r:id="rId4"/>
    <p:sldId id="271" r:id="rId5"/>
    <p:sldId id="285" r:id="rId6"/>
    <p:sldId id="259" r:id="rId7"/>
    <p:sldId id="260" r:id="rId8"/>
    <p:sldId id="280" r:id="rId9"/>
    <p:sldId id="28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2" r:id="rId19"/>
    <p:sldId id="273" r:id="rId20"/>
    <p:sldId id="274" r:id="rId21"/>
    <p:sldId id="28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7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006E4-E863-4521-98D8-78FA70D076A9}" type="datetimeFigureOut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444B-42C4-430C-B6D7-E660AA819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F2E6E9-5F83-4F48-BF1F-1EBAC387B787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CBCE3D-C144-4F92-A174-BA368CBC9902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90F00-0A43-4A87-B709-B655557B9187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D7814-E758-4226-BA36-01744F94C0E5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299FA-BAC4-46A8-B44C-82D59672AA84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F89279-123A-4DAE-A80D-5F5038CB1FD7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EAD8A-CCE3-4FD3-BE89-9C75434BD975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4073F-7D68-4FD9-B8D2-0AE2797E2EB7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4D6BD-F211-43CE-BD78-2C0F3202DE13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CBB7D-6D6A-46E0-A0FE-3FE0676BF37B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E5D0E86-601F-4720-A246-6CE8DB3A051B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A815814-8B11-49F6-B80A-22B4B0243FD9}" type="datetime1">
              <a:rPr lang="zh-TW" altLang="en-US" smtClean="0"/>
              <a:pPr/>
              <a:t>2010/8/24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A52770D-7128-4AA9-A14C-CF540A365A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3212976"/>
            <a:ext cx="8229600" cy="1975104"/>
          </a:xfrm>
        </p:spPr>
        <p:txBody>
          <a:bodyPr/>
          <a:lstStyle/>
          <a:p>
            <a:r>
              <a:rPr lang="en-US" altLang="zh-TW" sz="3600" cap="none" dirty="0" smtClean="0">
                <a:latin typeface="Corbel" pitchFamily="34" charset="0"/>
                <a:ea typeface="Gulim" pitchFamily="34" charset="-127"/>
                <a:cs typeface="Ebrima" pitchFamily="2" charset="0"/>
              </a:rPr>
              <a:t>PQC: Personalized Query Classification</a:t>
            </a:r>
            <a:endParaRPr lang="zh-TW" altLang="en-US" sz="3600" cap="none" dirty="0">
              <a:latin typeface="Corbel" pitchFamily="34" charset="0"/>
              <a:ea typeface="Gulim" pitchFamily="34" charset="-127"/>
              <a:cs typeface="Ebrima" pitchFamily="2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772400" cy="770384"/>
          </a:xfrm>
        </p:spPr>
        <p:txBody>
          <a:bodyPr/>
          <a:lstStyle/>
          <a:p>
            <a:r>
              <a:rPr lang="en-US" altLang="zh-TW" dirty="0" smtClean="0"/>
              <a:t>CIKM’09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71600" y="4509120"/>
            <a:ext cx="23151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Date:2010/8/24</a:t>
            </a:r>
          </a:p>
          <a:p>
            <a:r>
              <a:rPr lang="en-US" altLang="zh-TW" sz="1600" dirty="0" smtClean="0"/>
              <a:t>Advisor: Dr. </a:t>
            </a:r>
            <a:r>
              <a:rPr lang="en-US" altLang="zh-TW" sz="1600" dirty="0" err="1" smtClean="0"/>
              <a:t>Koh</a:t>
            </a:r>
            <a:r>
              <a:rPr lang="en-US" altLang="zh-TW" sz="1600" dirty="0" smtClean="0"/>
              <a:t>, </a:t>
            </a:r>
            <a:r>
              <a:rPr lang="en-US" altLang="zh-TW" sz="1600" dirty="0" err="1" smtClean="0"/>
              <a:t>Jia</a:t>
            </a:r>
            <a:r>
              <a:rPr lang="en-US" altLang="zh-TW" sz="1600" dirty="0" smtClean="0"/>
              <a:t>-Ling</a:t>
            </a:r>
            <a:endParaRPr lang="en-US" altLang="zh-TW" sz="1600" dirty="0"/>
          </a:p>
          <a:p>
            <a:r>
              <a:rPr lang="en-US" altLang="zh-TW" sz="1600" dirty="0" smtClean="0"/>
              <a:t>Speaker: Lin, Yi-</a:t>
            </a:r>
            <a:r>
              <a:rPr lang="en-US" altLang="zh-TW" sz="1600" dirty="0" err="1" smtClean="0"/>
              <a:t>Jhen</a:t>
            </a:r>
            <a:endParaRPr lang="zh-TW" altLang="en-US" sz="1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Collaborative Ranking Model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use a collaborative ranking model to estimate </a:t>
            </a:r>
          </a:p>
          <a:p>
            <a:pPr>
              <a:buNone/>
            </a:pPr>
            <a:r>
              <a:rPr lang="en-US" altLang="zh-TW" dirty="0" smtClean="0"/>
              <a:t>	1. Generating Pairwise Preferences</a:t>
            </a:r>
            <a:br>
              <a:rPr lang="en-US" altLang="zh-TW" dirty="0" smtClean="0"/>
            </a:br>
            <a:r>
              <a:rPr lang="en-US" altLang="zh-TW" dirty="0" smtClean="0"/>
              <a:t>2. A log-likelihood function for learning User Preferences</a:t>
            </a:r>
            <a:endParaRPr lang="zh-TW" altLang="en-US" dirty="0"/>
          </a:p>
        </p:txBody>
      </p:sp>
      <p:pic>
        <p:nvPicPr>
          <p:cNvPr id="4" name="圖片 3" descr="擷取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1256355" cy="48715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1. Generating Pairwise Preferences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                               </a:t>
            </a:r>
            <a:r>
              <a:rPr lang="en-US" altLang="zh-TW" sz="2400" dirty="0" smtClean="0"/>
              <a:t>, a query classifier classify a query q to several categories</a:t>
            </a:r>
            <a:endParaRPr lang="en-US" altLang="zh-TW" dirty="0" smtClean="0"/>
          </a:p>
          <a:p>
            <a:r>
              <a:rPr lang="en-US" altLang="zh-TW" dirty="0" smtClean="0"/>
              <a:t>                                </a:t>
            </a:r>
            <a:r>
              <a:rPr lang="en-US" altLang="zh-TW" sz="2400" dirty="0" smtClean="0"/>
              <a:t>, categories of a clicked page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4" name="圖片 3" descr="擷取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5" y="1268760"/>
            <a:ext cx="6231123" cy="28083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5" name="圖片 4" descr="擷取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319105"/>
            <a:ext cx="2400072" cy="334031"/>
          </a:xfrm>
          <a:prstGeom prst="rect">
            <a:avLst/>
          </a:prstGeom>
        </p:spPr>
      </p:pic>
      <p:pic>
        <p:nvPicPr>
          <p:cNvPr id="6" name="圖片 5" descr="擷取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5193165"/>
            <a:ext cx="2451906" cy="324067"/>
          </a:xfrm>
          <a:prstGeom prst="rect">
            <a:avLst/>
          </a:prstGeom>
        </p:spPr>
      </p:pic>
      <p:pic>
        <p:nvPicPr>
          <p:cNvPr id="7" name="圖片 6" descr="擷取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5665320"/>
            <a:ext cx="5465590" cy="5774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2. Learning User Preferences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model the pairwise preferences, we use Bradley-Terry Model to define its likelihood.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     </a:t>
            </a:r>
            <a:r>
              <a:rPr lang="en-US" altLang="zh-TW" sz="2400" dirty="0" smtClean="0"/>
              <a:t>, the preference score for the user u and the category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.</a:t>
            </a:r>
          </a:p>
          <a:p>
            <a:r>
              <a:rPr lang="en-US" altLang="zh-TW" sz="2400" dirty="0" smtClean="0"/>
              <a:t>For each user u, we have a set of pairwise preferences.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 descr="擷取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996952"/>
            <a:ext cx="6170264" cy="683985"/>
          </a:xfrm>
          <a:prstGeom prst="rect">
            <a:avLst/>
          </a:prstGeom>
        </p:spPr>
      </p:pic>
      <p:pic>
        <p:nvPicPr>
          <p:cNvPr id="5" name="圖片 4" descr="擷取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3643" y="4007953"/>
            <a:ext cx="490045" cy="357151"/>
          </a:xfrm>
          <a:prstGeom prst="rect">
            <a:avLst/>
          </a:prstGeom>
        </p:spPr>
      </p:pic>
      <p:pic>
        <p:nvPicPr>
          <p:cNvPr id="7" name="圖片 6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941168"/>
            <a:ext cx="936104" cy="383650"/>
          </a:xfrm>
          <a:prstGeom prst="rect">
            <a:avLst/>
          </a:prstGeom>
        </p:spPr>
      </p:pic>
      <p:pic>
        <p:nvPicPr>
          <p:cNvPr id="8" name="圖片 7" descr="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4941168"/>
            <a:ext cx="280466" cy="348688"/>
          </a:xfrm>
          <a:prstGeom prst="rect">
            <a:avLst/>
          </a:prstGeom>
        </p:spPr>
      </p:pic>
      <p:pic>
        <p:nvPicPr>
          <p:cNvPr id="9" name="圖片 8" descr="擷取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5589240"/>
            <a:ext cx="1708013" cy="385884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372200" y="6093296"/>
          <a:ext cx="2495600" cy="500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120"/>
                <a:gridCol w="499120"/>
                <a:gridCol w="499120"/>
                <a:gridCol w="499120"/>
                <a:gridCol w="499120"/>
              </a:tblGrid>
              <a:tr h="250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e^-2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e^-1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e^0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e^1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e^2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</a:tr>
              <a:tr h="25023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0.135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0.368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1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2.718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 smtClean="0"/>
                        <a:t>7.39</a:t>
                      </a:r>
                      <a:endParaRPr lang="zh-TW" altLang="en-US" sz="1000" dirty="0"/>
                    </a:p>
                  </a:txBody>
                  <a:tcPr marL="76075" marR="76075" marT="38037" marB="38037"/>
                </a:tc>
              </a:tr>
            </a:tbl>
          </a:graphicData>
        </a:graphic>
      </p:graphicFrame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2. Learning User Preferences (cont)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model          as the joint probability</a:t>
            </a:r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400" dirty="0" smtClean="0"/>
              <a:t>                                                                         (PLSA model)         </a:t>
            </a:r>
            <a:endParaRPr lang="zh-TW" altLang="en-US" dirty="0"/>
          </a:p>
        </p:txBody>
      </p:sp>
      <p:pic>
        <p:nvPicPr>
          <p:cNvPr id="4" name="圖片 3" descr="擷取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916832"/>
            <a:ext cx="490045" cy="357151"/>
          </a:xfrm>
          <a:prstGeom prst="rect">
            <a:avLst/>
          </a:prstGeom>
        </p:spPr>
      </p:pic>
      <p:pic>
        <p:nvPicPr>
          <p:cNvPr id="5" name="圖片 4" descr="擷取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916832"/>
            <a:ext cx="917330" cy="337138"/>
          </a:xfrm>
          <a:prstGeom prst="rect">
            <a:avLst/>
          </a:prstGeom>
        </p:spPr>
      </p:pic>
      <p:pic>
        <p:nvPicPr>
          <p:cNvPr id="6" name="圖片 5" descr="擷取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2420888"/>
            <a:ext cx="4326633" cy="432663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10" name="圖片 9" descr="未命名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2914" y="2996952"/>
            <a:ext cx="6125430" cy="355332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2. Learning User Preferences (cont)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Our log-likelihood function to estimate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Bradley-Terry Model + PLSA Model</a:t>
            </a:r>
            <a:endParaRPr lang="zh-TW" altLang="en-US" dirty="0"/>
          </a:p>
        </p:txBody>
      </p:sp>
      <p:pic>
        <p:nvPicPr>
          <p:cNvPr id="4" name="圖片 3" descr="擷取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2520" y="2779779"/>
            <a:ext cx="5037752" cy="10092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圖片 4" descr="擷取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844824"/>
            <a:ext cx="1256355" cy="48715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2. Learning User Preferences (cont)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used Gradient-descent algorithm to optimize the objective function.</a:t>
            </a:r>
          </a:p>
          <a:p>
            <a:r>
              <a:rPr lang="en-US" altLang="zh-TW" dirty="0" smtClean="0"/>
              <a:t>The complexity of calculating the gradient is in the order of N</a:t>
            </a:r>
            <a:br>
              <a:rPr lang="en-US" altLang="zh-TW" dirty="0" smtClean="0"/>
            </a:br>
            <a:r>
              <a:rPr lang="en-US" altLang="zh-TW" sz="2400" dirty="0" smtClean="0"/>
              <a:t>N: the # of preference pairs in the training data</a:t>
            </a:r>
          </a:p>
          <a:p>
            <a:r>
              <a:rPr lang="en-US" altLang="zh-TW" dirty="0" smtClean="0"/>
              <a:t>Therefore, our algorithm can handle large-scale data with millions of users.</a:t>
            </a:r>
          </a:p>
          <a:p>
            <a:r>
              <a:rPr lang="en-US" altLang="zh-TW" dirty="0" smtClean="0"/>
              <a:t>After obtaining the preference score matrix, we can get</a:t>
            </a:r>
            <a:endParaRPr lang="zh-TW" altLang="en-US" dirty="0"/>
          </a:p>
        </p:txBody>
      </p:sp>
      <p:pic>
        <p:nvPicPr>
          <p:cNvPr id="4" name="圖片 3" descr="擷取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5733256"/>
            <a:ext cx="1256355" cy="48715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/>
              <a:t>Combining Long-Term Preferences and Short-Term Preferences to Improve PQC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Users typically have long-term preferences as well as short-term preferences.</a:t>
            </a:r>
          </a:p>
          <a:p>
            <a:r>
              <a:rPr lang="en-US" altLang="zh-TW" dirty="0" smtClean="0"/>
              <a:t>We can use the method with queries in a session to learn short-term preference and the collaborative ranking model to learn long-term preference.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5" name="圖片 4" descr="擷取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941168"/>
            <a:ext cx="5040560" cy="482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(dataset)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Clickthrough log dataset is obtained from a commercial search engine.</a:t>
            </a:r>
          </a:p>
          <a:p>
            <a:r>
              <a:rPr lang="en-US" altLang="zh-TW" dirty="0" smtClean="0"/>
              <a:t>Duration: 2007/11/1 ~ 2007/11/15</a:t>
            </a:r>
          </a:p>
          <a:p>
            <a:r>
              <a:rPr lang="en-US" altLang="zh-TW" dirty="0" smtClean="0"/>
              <a:t>Randomly select 10,000 users</a:t>
            </a:r>
          </a:p>
          <a:p>
            <a:r>
              <a:rPr lang="en-US" altLang="zh-TW" dirty="0" smtClean="0"/>
              <a:t>22,696 queries and 51,366 urls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(evaluation)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We check the consistency of the prediction from PQC and user’s clicking behavior.</a:t>
            </a:r>
          </a:p>
          <a:p>
            <a:r>
              <a:rPr lang="en-US" altLang="zh-TW" dirty="0" smtClean="0"/>
              <a:t>We give a consistency measurement by defining a metric: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2000" dirty="0" smtClean="0"/>
              <a:t>       , the top k categories we predicted for the query q</a:t>
            </a:r>
          </a:p>
          <a:p>
            <a:r>
              <a:rPr lang="en-US" altLang="zh-TW" sz="2000" dirty="0" smtClean="0"/>
              <a:t>       , all categories we predicted for the query q</a:t>
            </a:r>
          </a:p>
          <a:p>
            <a:r>
              <a:rPr lang="en-US" altLang="zh-TW" sz="2000" dirty="0" smtClean="0"/>
              <a:t>       , the categories obtained from the user’s clicked pages p</a:t>
            </a:r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 descr="擷取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933056"/>
            <a:ext cx="2391109" cy="876422"/>
          </a:xfrm>
          <a:prstGeom prst="rect">
            <a:avLst/>
          </a:prstGeom>
        </p:spPr>
      </p:pic>
      <p:pic>
        <p:nvPicPr>
          <p:cNvPr id="5" name="圖片 4" descr="擷取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869160"/>
            <a:ext cx="422598" cy="408511"/>
          </a:xfrm>
          <a:prstGeom prst="rect">
            <a:avLst/>
          </a:prstGeom>
        </p:spPr>
      </p:pic>
      <p:pic>
        <p:nvPicPr>
          <p:cNvPr id="6" name="圖片 5" descr="擷取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5301208"/>
            <a:ext cx="420754" cy="405990"/>
          </a:xfrm>
          <a:prstGeom prst="rect">
            <a:avLst/>
          </a:prstGeom>
        </p:spPr>
      </p:pic>
      <p:pic>
        <p:nvPicPr>
          <p:cNvPr id="7" name="圖片 6" descr="擷取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0453" y="5661248"/>
            <a:ext cx="401227" cy="378937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 </a:t>
            </a:r>
            <a:r>
              <a:rPr lang="en-US" altLang="zh-TW" sz="2800" dirty="0" smtClean="0"/>
              <a:t>(classification label)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use the categories defined in the ACM KDDCUP’05 data set</a:t>
            </a:r>
          </a:p>
          <a:p>
            <a:r>
              <a:rPr lang="en-US" altLang="zh-TW" dirty="0" smtClean="0"/>
              <a:t>Total 67 categories that form a hierarchy</a:t>
            </a:r>
            <a:endParaRPr lang="zh-TW" altLang="en-US" dirty="0"/>
          </a:p>
        </p:txBody>
      </p:sp>
      <p:pic>
        <p:nvPicPr>
          <p:cNvPr id="4" name="圖片 3" descr="擷取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429000"/>
            <a:ext cx="4104456" cy="331236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Agenda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PQC: Personalized Query Classification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Conclusions and Future Work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914400"/>
          </a:xfrm>
        </p:spPr>
        <p:txBody>
          <a:bodyPr/>
          <a:lstStyle/>
          <a:p>
            <a:r>
              <a:rPr lang="en-US" altLang="zh-TW" sz="3200" dirty="0" smtClean="0"/>
              <a:t>Effects of Personalization on QC</a:t>
            </a:r>
            <a:endParaRPr lang="zh-TW" altLang="en-US" sz="3200" dirty="0"/>
          </a:p>
        </p:txBody>
      </p:sp>
      <p:pic>
        <p:nvPicPr>
          <p:cNvPr id="4" name="內容版面配置區 3" descr="擷取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4141" y="1700808"/>
            <a:ext cx="6684243" cy="3400346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Effect of Long-Term and Short-Term</a:t>
            </a:r>
            <a:endParaRPr lang="zh-TW" altLang="en-US" sz="3200" dirty="0"/>
          </a:p>
        </p:txBody>
      </p:sp>
      <p:pic>
        <p:nvPicPr>
          <p:cNvPr id="5" name="內容版面配置區 4" descr="擷取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273965"/>
            <a:ext cx="5552653" cy="535195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On User Preferences Prediction</a:t>
            </a:r>
            <a:endParaRPr lang="zh-TW" altLang="en-US" sz="3600" dirty="0"/>
          </a:p>
        </p:txBody>
      </p:sp>
      <p:pic>
        <p:nvPicPr>
          <p:cNvPr id="4" name="內容版面配置區 3" descr="擷取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772816"/>
            <a:ext cx="9044735" cy="2808312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developed a personalized query classification model PQC which can significantly improve the accuracy of QC.</a:t>
            </a:r>
          </a:p>
          <a:p>
            <a:r>
              <a:rPr lang="en-US" altLang="zh-TW" dirty="0" smtClean="0"/>
              <a:t>The PQC solution uses a collaborative ranking model for users’ preference learning to leverage many similar users’ preferences.</a:t>
            </a:r>
          </a:p>
          <a:p>
            <a:r>
              <a:rPr lang="en-US" altLang="zh-TW" dirty="0" smtClean="0"/>
              <a:t> We also proposed an evaluation method for PQC using clickthrough logs.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functional output for PQC, like categorizing queries into commercial/non-commercial ones.</a:t>
            </a:r>
          </a:p>
          <a:p>
            <a:r>
              <a:rPr lang="en-US" altLang="zh-TW" dirty="0" smtClean="0"/>
              <a:t>Users’ interests change with time, we can take time into consideration.</a:t>
            </a:r>
          </a:p>
          <a:p>
            <a:r>
              <a:rPr lang="en-US" altLang="zh-TW" dirty="0" smtClean="0"/>
              <a:t>Apply the PQC solution to other personalized services such as personalized search and advertising.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Query Classification (QC) aims to classify Web queries into topical categories.</a:t>
            </a:r>
          </a:p>
          <a:p>
            <a:r>
              <a:rPr lang="en-US" altLang="zh-TW" dirty="0" smtClean="0"/>
              <a:t>Since queries are short in length and ambiguous, the same query may need to be classified to different categories according to different people’s perspectives.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(cont)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Users’ preferences that are hidden in clickthrough logs are helpful to improve the understanding of users’ queries.</a:t>
            </a:r>
          </a:p>
          <a:p>
            <a:r>
              <a:rPr lang="en-US" altLang="zh-TW" dirty="0" smtClean="0"/>
              <a:t>We propose to connect QC with users’ preference learning from clickthrough logs for PQC.</a:t>
            </a:r>
          </a:p>
          <a:p>
            <a:r>
              <a:rPr lang="en-US" altLang="zh-TW" dirty="0" smtClean="0"/>
              <a:t>To tackle the sparseness problem in clickthrough logs, we propose a collaborative ranking model to leverage similar users’ information.  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PQC: </a:t>
            </a:r>
            <a:r>
              <a:rPr lang="en-US" altLang="zh-TW" sz="2800" dirty="0" smtClean="0"/>
              <a:t>Personalized Query Classification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Overall Model</a:t>
            </a:r>
          </a:p>
          <a:p>
            <a:r>
              <a:rPr lang="en-US" altLang="zh-TW" sz="3200" dirty="0" smtClean="0"/>
              <a:t>User Preference for PQC</a:t>
            </a:r>
            <a:endParaRPr lang="en-US" altLang="zh-TW" dirty="0" smtClean="0"/>
          </a:p>
          <a:p>
            <a:r>
              <a:rPr lang="en-US" altLang="zh-TW" dirty="0" smtClean="0"/>
              <a:t>Collaborative Ranking Model for Learning User Preferences</a:t>
            </a:r>
          </a:p>
          <a:p>
            <a:r>
              <a:rPr lang="en-US" altLang="zh-TW" dirty="0" smtClean="0"/>
              <a:t>Combining Long-Term Preferences and Short-Term Preferences to Improve PQC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Overall Model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QC aims to estimate</a:t>
            </a:r>
          </a:p>
          <a:p>
            <a:r>
              <a:rPr lang="en-US" altLang="zh-TW" dirty="0" smtClean="0"/>
              <a:t>PQC aims to estimate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Assume that user u has stable interests that are independent of the current query q. </a:t>
            </a:r>
            <a:endParaRPr lang="zh-TW" altLang="en-US" dirty="0"/>
          </a:p>
        </p:txBody>
      </p:sp>
      <p:pic>
        <p:nvPicPr>
          <p:cNvPr id="4" name="圖片 3" descr="擷取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1011470" cy="477109"/>
          </a:xfrm>
          <a:prstGeom prst="rect">
            <a:avLst/>
          </a:prstGeom>
        </p:spPr>
      </p:pic>
      <p:pic>
        <p:nvPicPr>
          <p:cNvPr id="5" name="圖片 4" descr="擷取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348880"/>
            <a:ext cx="1412899" cy="488529"/>
          </a:xfrm>
          <a:prstGeom prst="rect">
            <a:avLst/>
          </a:prstGeom>
        </p:spPr>
      </p:pic>
      <p:pic>
        <p:nvPicPr>
          <p:cNvPr id="6" name="圖片 5" descr="擷取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356992"/>
            <a:ext cx="1412899" cy="488529"/>
          </a:xfrm>
          <a:prstGeom prst="rect">
            <a:avLst/>
          </a:prstGeom>
        </p:spPr>
      </p:pic>
      <p:pic>
        <p:nvPicPr>
          <p:cNvPr id="7" name="圖片 6" descr="擷取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3140968"/>
            <a:ext cx="1904145" cy="943216"/>
          </a:xfrm>
          <a:prstGeom prst="rect">
            <a:avLst/>
          </a:prstGeom>
        </p:spPr>
      </p:pic>
      <p:pic>
        <p:nvPicPr>
          <p:cNvPr id="8" name="圖片 7" descr="擷取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4149080"/>
            <a:ext cx="2433416" cy="481131"/>
          </a:xfrm>
          <a:prstGeom prst="rect">
            <a:avLst/>
          </a:prstGeom>
        </p:spPr>
      </p:pic>
      <p:pic>
        <p:nvPicPr>
          <p:cNvPr id="9" name="圖片 8" descr="擷取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4725144"/>
            <a:ext cx="3420505" cy="519806"/>
          </a:xfrm>
          <a:prstGeom prst="rect">
            <a:avLst/>
          </a:prstGeom>
        </p:spPr>
      </p:pic>
      <p:pic>
        <p:nvPicPr>
          <p:cNvPr id="11" name="圖片 10" descr="擷取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5816" y="4725144"/>
            <a:ext cx="3428358" cy="562250"/>
          </a:xfrm>
          <a:prstGeom prst="rect">
            <a:avLst/>
          </a:prstGeom>
        </p:spPr>
      </p:pic>
      <p:pic>
        <p:nvPicPr>
          <p:cNvPr id="10" name="圖片 9" descr="擷取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24128" y="4365104"/>
            <a:ext cx="996620" cy="475452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Overall Model (cont)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Goal: to estimate</a:t>
            </a:r>
          </a:p>
          <a:p>
            <a:r>
              <a:rPr lang="en-US" altLang="zh-TW" dirty="0" smtClean="0"/>
              <a:t>We use the winning solution to QC in KDDCUP 2005 to estimate</a:t>
            </a:r>
          </a:p>
          <a:p>
            <a:r>
              <a:rPr lang="en-US" altLang="zh-TW" dirty="0" smtClean="0"/>
              <a:t>To estimate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We targets at the problem of estimating the user’s preference on categories</a:t>
            </a:r>
            <a:endParaRPr lang="zh-TW" altLang="en-US" dirty="0"/>
          </a:p>
        </p:txBody>
      </p:sp>
      <p:pic>
        <p:nvPicPr>
          <p:cNvPr id="5" name="圖片 4" descr="擷取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772816"/>
            <a:ext cx="4515470" cy="51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擷取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772816"/>
            <a:ext cx="4479974" cy="530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圖片 6" descr="擷取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385596"/>
            <a:ext cx="996620" cy="475452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8" name="圖片 7" descr="擷取1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3284984"/>
            <a:ext cx="4450478" cy="710875"/>
          </a:xfrm>
          <a:prstGeom prst="rect">
            <a:avLst/>
          </a:prstGeom>
        </p:spPr>
      </p:pic>
      <p:pic>
        <p:nvPicPr>
          <p:cNvPr id="9" name="圖片 8" descr="擷取1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00192" y="4941168"/>
            <a:ext cx="1256355" cy="48715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User Preference for PQC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An intuitive idea is that the historical queries submitted by a user can be used to help learn user preferences: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We can treat the problem of estimating user preferences as a query classification problem.</a:t>
            </a:r>
          </a:p>
          <a:p>
            <a:r>
              <a:rPr lang="en-US" altLang="zh-TW" dirty="0" smtClean="0"/>
              <a:t>The approach above can be used to learn the </a:t>
            </a:r>
            <a:r>
              <a:rPr lang="en-US" altLang="zh-TW" dirty="0" smtClean="0"/>
              <a:t>short-term </a:t>
            </a:r>
            <a:r>
              <a:rPr lang="en-US" altLang="zh-TW" dirty="0" smtClean="0"/>
              <a:t>user preferences within a short time period, e.g., within a search session.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 descr="擷取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284984"/>
            <a:ext cx="3627718" cy="529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User Preference for PQC (cont)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method has a problem for preference learning.</a:t>
            </a:r>
            <a:br>
              <a:rPr lang="en-US" altLang="zh-TW" dirty="0" smtClean="0"/>
            </a:br>
            <a:r>
              <a:rPr lang="en-US" altLang="zh-TW" dirty="0" smtClean="0"/>
              <a:t>1) The sessions containing the current query may not reflect all search interests of a given user.</a:t>
            </a:r>
          </a:p>
          <a:p>
            <a:pPr>
              <a:buNone/>
            </a:pPr>
            <a:r>
              <a:rPr lang="en-US" altLang="zh-TW" dirty="0" smtClean="0"/>
              <a:t>	2) The method does not utilize the user’s click history information.</a:t>
            </a:r>
          </a:p>
          <a:p>
            <a:pPr>
              <a:buNone/>
            </a:pPr>
            <a:r>
              <a:rPr lang="en-US" altLang="zh-TW" dirty="0" smtClean="0"/>
              <a:t>	3) The sessions of one user may be too limited to infer user preferences.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2770D-7128-4AA9-A14C-CF540A365A6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846</TotalTime>
  <Words>753</Words>
  <Application>Microsoft Office PowerPoint</Application>
  <PresentationFormat>如螢幕大小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地鐵</vt:lpstr>
      <vt:lpstr>PQC: Personalized Query Classification</vt:lpstr>
      <vt:lpstr>Agenda</vt:lpstr>
      <vt:lpstr>Introduction</vt:lpstr>
      <vt:lpstr>Introduction (cont)</vt:lpstr>
      <vt:lpstr>PQC: Personalized Query Classification </vt:lpstr>
      <vt:lpstr>Overall Model </vt:lpstr>
      <vt:lpstr>Overall Model (cont)</vt:lpstr>
      <vt:lpstr>User Preference for PQC</vt:lpstr>
      <vt:lpstr>User Preference for PQC (cont)</vt:lpstr>
      <vt:lpstr>Collaborative Ranking Model </vt:lpstr>
      <vt:lpstr>1. Generating Pairwise Preferences</vt:lpstr>
      <vt:lpstr>2. Learning User Preferences</vt:lpstr>
      <vt:lpstr>2. Learning User Preferences (cont)</vt:lpstr>
      <vt:lpstr>2. Learning User Preferences (cont)</vt:lpstr>
      <vt:lpstr>2. Learning User Preferences (cont)</vt:lpstr>
      <vt:lpstr>Combining Long-Term Preferences and Short-Term Preferences to Improve PQC </vt:lpstr>
      <vt:lpstr>Experiments (dataset)</vt:lpstr>
      <vt:lpstr>Experiments (evaluation)</vt:lpstr>
      <vt:lpstr>Experiments (classification label)</vt:lpstr>
      <vt:lpstr>Effects of Personalization on QC</vt:lpstr>
      <vt:lpstr>Effect of Long-Term and Short-Term</vt:lpstr>
      <vt:lpstr>On User Preferences Prediction</vt:lpstr>
      <vt:lpstr>Conclusions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PQC: Personalized Query Classification</dc:title>
  <dc:creator>Elsa</dc:creator>
  <cp:lastModifiedBy>elsa</cp:lastModifiedBy>
  <cp:revision>97</cp:revision>
  <dcterms:created xsi:type="dcterms:W3CDTF">2010-08-22T05:47:15Z</dcterms:created>
  <dcterms:modified xsi:type="dcterms:W3CDTF">2010-08-23T22:47:12Z</dcterms:modified>
</cp:coreProperties>
</file>